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4465" r:id="rId2"/>
  </p:sldMasterIdLst>
  <p:notesMasterIdLst>
    <p:notesMasterId r:id="rId6"/>
  </p:notesMasterIdLst>
  <p:handoutMasterIdLst>
    <p:handoutMasterId r:id="rId7"/>
  </p:handoutMasterIdLst>
  <p:sldIdLst>
    <p:sldId id="307" r:id="rId3"/>
    <p:sldId id="297" r:id="rId4"/>
    <p:sldId id="259" r:id="rId5"/>
  </p:sldIdLst>
  <p:sldSz cx="9144000" cy="6858000" type="screen4x3"/>
  <p:notesSz cx="7053263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2F6E8"/>
    <a:srgbClr val="CCECFF"/>
    <a:srgbClr val="1E4ABD"/>
    <a:srgbClr val="E10040"/>
    <a:srgbClr val="E8E8F8"/>
    <a:srgbClr val="D6F2DF"/>
    <a:srgbClr val="B7E7C6"/>
    <a:srgbClr val="E2E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68" autoAdjust="0"/>
    <p:restoredTop sz="94434" autoAdjust="0"/>
  </p:normalViewPr>
  <p:slideViewPr>
    <p:cSldViewPr>
      <p:cViewPr varScale="1">
        <p:scale>
          <a:sx n="70" d="100"/>
          <a:sy n="70" d="100"/>
        </p:scale>
        <p:origin x="11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0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59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559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6500"/>
            <a:ext cx="30559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26500"/>
            <a:ext cx="30559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D2B1F2AF-476F-460C-A565-7198C48B5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6901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59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559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84213"/>
            <a:ext cx="4668837" cy="3500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13250"/>
            <a:ext cx="5195887" cy="41862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6500"/>
            <a:ext cx="30559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26500"/>
            <a:ext cx="30559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9CCA4FF2-8FF0-4F3D-B81C-3CF6D00B92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49337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panose="02020603050405020304" pitchFamily="18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66CAA3E-DB22-4327-A759-1D45FE1D8A50}" type="slidenum">
              <a:rPr lang="en-US" altLang="en-US" sz="1200"/>
              <a:pPr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945760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152400" y="1752600"/>
            <a:ext cx="89916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1524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381000"/>
            <a:ext cx="22034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381000"/>
            <a:ext cx="328612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429000"/>
            <a:ext cx="77724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12CAC-FE81-4D91-AC86-C446EDD2A807}" type="slidenum">
              <a:rPr lang="en-US" altLang="en-US"/>
              <a:pPr/>
              <a:t>‹#›</a:t>
            </a:fld>
            <a:r>
              <a:rPr lang="en-US" altLang="en-US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52448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98A75A-D177-43B5-92D3-09BCED8944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256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B41DEE-0CDA-4D93-8EC0-B837F25BA6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8959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152400" y="1752600"/>
            <a:ext cx="89916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1524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381000"/>
            <a:ext cx="22034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381000"/>
            <a:ext cx="328612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875B8-D75B-4CC3-B53B-DFE36DA02113}" type="slidenum">
              <a:rPr lang="en-US" altLang="en-US"/>
              <a:pPr/>
              <a:t>‹#›</a:t>
            </a:fld>
            <a:r>
              <a:rPr lang="en-US" altLang="en-US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875174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AF9DC-6B1A-44DB-8100-869456EAFD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754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6E1DC-1EB9-4B07-BEB5-0AC5606C73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138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37CD8-5117-47C7-AE64-6D9F9B5A9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363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61D75-E56E-48F4-9747-1E059F6FA4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8424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BD253-B7FF-4374-A727-716330E70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5097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C2C6A-8C75-40D0-8296-55440B865A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289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22B5F-A3A9-4D03-A6F7-1FBD711C25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949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D923E4-35CE-4016-80DF-FF29163C80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7955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00F89-E694-4BB5-82DC-5FD415D94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512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BC6FB-2233-45E0-AA13-DACD89F371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3062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53E24-0699-4CB6-AD2C-8B00E8BE84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51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F7219-2C82-4CE0-B0F1-58135244D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70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6995AA-CB5A-46B9-B0F2-B278597595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4505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4A52A0-AA43-40DE-B65B-1299D5F4DD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00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1C68AB-40A4-4578-AE8C-F87688405F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0673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BF7D7-7B7C-4D36-B8E9-688F1F17DD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0623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C63690-131B-45EF-B558-665B20DF5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77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FAA16B-807E-42DB-BAB9-23AC252A87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06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FD78BFB-7767-4942-9609-57891B84151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1524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en-US" altLang="en-US" smtClean="0">
              <a:solidFill>
                <a:srgbClr val="002A6C"/>
              </a:solidFill>
            </a:endParaRPr>
          </a:p>
        </p:txBody>
      </p:sp>
      <p:pic>
        <p:nvPicPr>
          <p:cNvPr id="2057" name="Picture 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25" y="109538"/>
            <a:ext cx="2201863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73025"/>
            <a:ext cx="32893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11" r:id="rId1"/>
    <p:sldLayoutId id="2147484791" r:id="rId2"/>
    <p:sldLayoutId id="2147484792" r:id="rId3"/>
    <p:sldLayoutId id="2147484793" r:id="rId4"/>
    <p:sldLayoutId id="2147484794" r:id="rId5"/>
    <p:sldLayoutId id="2147484795" r:id="rId6"/>
    <p:sldLayoutId id="2147484796" r:id="rId7"/>
    <p:sldLayoutId id="2147484797" r:id="rId8"/>
    <p:sldLayoutId id="2147484798" r:id="rId9"/>
    <p:sldLayoutId id="2147484799" r:id="rId10"/>
    <p:sldLayoutId id="21474848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43D05193-D89E-4BA2-8D33-F4D75DC419C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8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1524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en-US" altLang="en-US" smtClean="0">
              <a:solidFill>
                <a:srgbClr val="002A6C"/>
              </a:solidFill>
            </a:endParaRPr>
          </a:p>
        </p:txBody>
      </p:sp>
      <p:pic>
        <p:nvPicPr>
          <p:cNvPr id="3081" name="Picture 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25" y="109538"/>
            <a:ext cx="2201863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73025"/>
            <a:ext cx="32893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12" r:id="rId1"/>
    <p:sldLayoutId id="2147484801" r:id="rId2"/>
    <p:sldLayoutId id="2147484802" r:id="rId3"/>
    <p:sldLayoutId id="2147484803" r:id="rId4"/>
    <p:sldLayoutId id="2147484804" r:id="rId5"/>
    <p:sldLayoutId id="2147484805" r:id="rId6"/>
    <p:sldLayoutId id="2147484806" r:id="rId7"/>
    <p:sldLayoutId id="2147484807" r:id="rId8"/>
    <p:sldLayoutId id="2147484808" r:id="rId9"/>
    <p:sldLayoutId id="2147484809" r:id="rId10"/>
    <p:sldLayoutId id="2147484810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2"/>
          <p:cNvSpPr>
            <a:spLocks noGrp="1"/>
          </p:cNvSpPr>
          <p:nvPr>
            <p:ph type="title"/>
          </p:nvPr>
        </p:nvSpPr>
        <p:spPr>
          <a:xfrm>
            <a:off x="628650" y="976313"/>
            <a:ext cx="7886700" cy="852487"/>
          </a:xfrm>
        </p:spPr>
        <p:txBody>
          <a:bodyPr/>
          <a:lstStyle/>
          <a:p>
            <a:r>
              <a:rPr lang="en-US" altLang="en-US" smtClean="0"/>
              <a:t>Why the partnership?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rot="660000" flipH="1" flipV="1">
            <a:off x="4475336" y="5158162"/>
            <a:ext cx="64718" cy="267115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ysDash"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cxnSp>
      <p:sp>
        <p:nvSpPr>
          <p:cNvPr id="38" name="Freeform 37"/>
          <p:cNvSpPr/>
          <p:nvPr/>
        </p:nvSpPr>
        <p:spPr>
          <a:xfrm rot="21300000">
            <a:off x="2476500" y="3125788"/>
            <a:ext cx="4583113" cy="2116137"/>
          </a:xfrm>
          <a:custGeom>
            <a:avLst/>
            <a:gdLst>
              <a:gd name="connsiteX0" fmla="*/ 0 w 5209309"/>
              <a:gd name="connsiteY0" fmla="*/ 2064327 h 2064327"/>
              <a:gd name="connsiteX1" fmla="*/ 1163782 w 5209309"/>
              <a:gd name="connsiteY1" fmla="*/ 1939637 h 2064327"/>
              <a:gd name="connsiteX2" fmla="*/ 2064328 w 5209309"/>
              <a:gd name="connsiteY2" fmla="*/ 1773382 h 2064327"/>
              <a:gd name="connsiteX3" fmla="*/ 3255819 w 5209309"/>
              <a:gd name="connsiteY3" fmla="*/ 1427018 h 2064327"/>
              <a:gd name="connsiteX4" fmla="*/ 4170219 w 5209309"/>
              <a:gd name="connsiteY4" fmla="*/ 983673 h 2064327"/>
              <a:gd name="connsiteX5" fmla="*/ 4765964 w 5209309"/>
              <a:gd name="connsiteY5" fmla="*/ 457200 h 2064327"/>
              <a:gd name="connsiteX6" fmla="*/ 5209309 w 5209309"/>
              <a:gd name="connsiteY6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9309" h="2064327">
                <a:moveTo>
                  <a:pt x="0" y="2064327"/>
                </a:moveTo>
                <a:cubicBezTo>
                  <a:pt x="409863" y="2026227"/>
                  <a:pt x="819727" y="1988128"/>
                  <a:pt x="1163782" y="1939637"/>
                </a:cubicBezTo>
                <a:cubicBezTo>
                  <a:pt x="1507837" y="1891146"/>
                  <a:pt x="1715655" y="1858818"/>
                  <a:pt x="2064328" y="1773382"/>
                </a:cubicBezTo>
                <a:cubicBezTo>
                  <a:pt x="2413001" y="1687945"/>
                  <a:pt x="2904837" y="1558636"/>
                  <a:pt x="3255819" y="1427018"/>
                </a:cubicBezTo>
                <a:cubicBezTo>
                  <a:pt x="3606801" y="1295400"/>
                  <a:pt x="3918528" y="1145309"/>
                  <a:pt x="4170219" y="983673"/>
                </a:cubicBezTo>
                <a:cubicBezTo>
                  <a:pt x="4421910" y="822037"/>
                  <a:pt x="4592782" y="621145"/>
                  <a:pt x="4765964" y="457200"/>
                </a:cubicBezTo>
                <a:cubicBezTo>
                  <a:pt x="4939146" y="293254"/>
                  <a:pt x="5074227" y="146627"/>
                  <a:pt x="5209309" y="0"/>
                </a:cubicBezTo>
              </a:path>
            </a:pathLst>
          </a:cu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2474913" y="4870450"/>
            <a:ext cx="4767262" cy="542925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cxnSp>
        <p:nvCxnSpPr>
          <p:cNvPr id="8198" name="Straight Arrow Connector 39"/>
          <p:cNvCxnSpPr>
            <a:cxnSpLocks noChangeShapeType="1"/>
          </p:cNvCxnSpPr>
          <p:nvPr/>
        </p:nvCxnSpPr>
        <p:spPr bwMode="auto">
          <a:xfrm flipV="1">
            <a:off x="2439988" y="2108200"/>
            <a:ext cx="0" cy="3311525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7681913" y="5448300"/>
            <a:ext cx="627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Time</a:t>
            </a: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457200" y="2108200"/>
            <a:ext cx="19526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 Narrow" pitchFamily="34" charset="0"/>
              </a:rPr>
              <a:t>Nr of households  benefiting from SI agriculture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b="1" kern="0" dirty="0">
              <a:solidFill>
                <a:sysClr val="windowText" lastClr="000000"/>
              </a:solidFill>
              <a:latin typeface="Arial Narrow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Arial Narrow" pitchFamily="34" charset="0"/>
              </a:rPr>
              <a:t>Development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Arial Narrow" pitchFamily="34" charset="0"/>
              </a:rPr>
              <a:t>Impact Indicators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Arial Narrow" pitchFamily="34" charset="0"/>
              </a:rPr>
              <a:t>(e.g., productivity, income), but also…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Arial Narrow" pitchFamily="34" charset="0"/>
              </a:rPr>
              <a:t>equity between households (including gender, youth), NRM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 dirty="0">
              <a:solidFill>
                <a:sysClr val="windowText" lastClr="000000"/>
              </a:solidFill>
              <a:latin typeface="Arial Narrow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 dirty="0">
              <a:solidFill>
                <a:sysClr val="windowText" lastClr="000000"/>
              </a:solidFill>
              <a:latin typeface="Arial Narrow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43" name="TextBox 10"/>
          <p:cNvSpPr txBox="1">
            <a:spLocks noChangeArrowheads="1"/>
          </p:cNvSpPr>
          <p:nvPr/>
        </p:nvSpPr>
        <p:spPr bwMode="auto">
          <a:xfrm>
            <a:off x="2438400" y="5834063"/>
            <a:ext cx="10398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Research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Outputs</a:t>
            </a:r>
          </a:p>
        </p:txBody>
      </p:sp>
      <p:sp>
        <p:nvSpPr>
          <p:cNvPr id="44" name="TextBox 11"/>
          <p:cNvSpPr txBox="1">
            <a:spLocks noChangeArrowheads="1"/>
          </p:cNvSpPr>
          <p:nvPr/>
        </p:nvSpPr>
        <p:spPr bwMode="auto">
          <a:xfrm>
            <a:off x="3810000" y="5797550"/>
            <a:ext cx="858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Pilot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Scaling</a:t>
            </a:r>
          </a:p>
        </p:txBody>
      </p:sp>
      <p:sp>
        <p:nvSpPr>
          <p:cNvPr id="45" name="TextBox 12"/>
          <p:cNvSpPr txBox="1">
            <a:spLocks noChangeArrowheads="1"/>
          </p:cNvSpPr>
          <p:nvPr/>
        </p:nvSpPr>
        <p:spPr bwMode="auto">
          <a:xfrm>
            <a:off x="6861175" y="5834063"/>
            <a:ext cx="15208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Mainstreaming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Scaling</a:t>
            </a:r>
          </a:p>
        </p:txBody>
      </p:sp>
      <p:sp>
        <p:nvSpPr>
          <p:cNvPr id="46" name="Rectangular Callout 45"/>
          <p:cNvSpPr/>
          <p:nvPr/>
        </p:nvSpPr>
        <p:spPr>
          <a:xfrm>
            <a:off x="6629400" y="3429000"/>
            <a:ext cx="2286000" cy="1331913"/>
          </a:xfrm>
          <a:prstGeom prst="wedgeRectCallout">
            <a:avLst>
              <a:gd name="adj1" fmla="val -47501"/>
              <a:gd name="adj2" fmla="val 59929"/>
            </a:avLst>
          </a:prstGeom>
          <a:solidFill>
            <a:sysClr val="window" lastClr="FFFFFF"/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6905625" y="2057400"/>
            <a:ext cx="1093788" cy="942975"/>
          </a:xfrm>
          <a:custGeom>
            <a:avLst/>
            <a:gdLst>
              <a:gd name="connsiteX0" fmla="*/ 0 w 1288473"/>
              <a:gd name="connsiteY0" fmla="*/ 1343891 h 1343891"/>
              <a:gd name="connsiteX1" fmla="*/ 304800 w 1288473"/>
              <a:gd name="connsiteY1" fmla="*/ 997527 h 1343891"/>
              <a:gd name="connsiteX2" fmla="*/ 720436 w 1288473"/>
              <a:gd name="connsiteY2" fmla="*/ 498764 h 1343891"/>
              <a:gd name="connsiteX3" fmla="*/ 1052945 w 1288473"/>
              <a:gd name="connsiteY3" fmla="*/ 166255 h 1343891"/>
              <a:gd name="connsiteX4" fmla="*/ 1288473 w 1288473"/>
              <a:gd name="connsiteY4" fmla="*/ 0 h 134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73" h="1343891">
                <a:moveTo>
                  <a:pt x="0" y="1343891"/>
                </a:moveTo>
                <a:cubicBezTo>
                  <a:pt x="92363" y="1241136"/>
                  <a:pt x="184727" y="1138381"/>
                  <a:pt x="304800" y="997527"/>
                </a:cubicBezTo>
                <a:cubicBezTo>
                  <a:pt x="424873" y="856672"/>
                  <a:pt x="595745" y="637309"/>
                  <a:pt x="720436" y="498764"/>
                </a:cubicBezTo>
                <a:cubicBezTo>
                  <a:pt x="845127" y="360219"/>
                  <a:pt x="958272" y="249382"/>
                  <a:pt x="1052945" y="166255"/>
                </a:cubicBezTo>
                <a:cubicBezTo>
                  <a:pt x="1147618" y="83128"/>
                  <a:pt x="1218045" y="41564"/>
                  <a:pt x="1288473" y="0"/>
                </a:cubicBezTo>
              </a:path>
            </a:pathLst>
          </a:custGeom>
          <a:noFill/>
          <a:ln w="25400" cap="flat" cmpd="sng" algn="ctr">
            <a:solidFill>
              <a:srgbClr val="00B050"/>
            </a:solidFill>
            <a:prstDash val="dash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48" name="TextBox 29"/>
          <p:cNvSpPr txBox="1">
            <a:spLocks noChangeArrowheads="1"/>
          </p:cNvSpPr>
          <p:nvPr/>
        </p:nvSpPr>
        <p:spPr bwMode="auto">
          <a:xfrm>
            <a:off x="2151063" y="5429250"/>
            <a:ext cx="608012" cy="368300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2011</a:t>
            </a:r>
          </a:p>
        </p:txBody>
      </p:sp>
      <p:sp>
        <p:nvSpPr>
          <p:cNvPr id="49" name="TextBox 35"/>
          <p:cNvSpPr txBox="1">
            <a:spLocks noChangeArrowheads="1"/>
          </p:cNvSpPr>
          <p:nvPr/>
        </p:nvSpPr>
        <p:spPr bwMode="auto">
          <a:xfrm>
            <a:off x="5105400" y="5849938"/>
            <a:ext cx="1403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Development Outcomes</a:t>
            </a:r>
          </a:p>
        </p:txBody>
      </p:sp>
      <p:cxnSp>
        <p:nvCxnSpPr>
          <p:cNvPr id="8208" name="Straight Arrow Connector 49"/>
          <p:cNvCxnSpPr>
            <a:cxnSpLocks noChangeShapeType="1"/>
          </p:cNvCxnSpPr>
          <p:nvPr/>
        </p:nvCxnSpPr>
        <p:spPr bwMode="auto">
          <a:xfrm>
            <a:off x="3429000" y="6107113"/>
            <a:ext cx="485775" cy="0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prstDash val="sysDot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9" name="Straight Arrow Connector 50"/>
          <p:cNvCxnSpPr>
            <a:cxnSpLocks noChangeShapeType="1"/>
          </p:cNvCxnSpPr>
          <p:nvPr/>
        </p:nvCxnSpPr>
        <p:spPr bwMode="auto">
          <a:xfrm>
            <a:off x="4648200" y="6118225"/>
            <a:ext cx="485775" cy="0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prstDash val="sysDot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0" name="Straight Arrow Connector 51"/>
          <p:cNvCxnSpPr>
            <a:cxnSpLocks noChangeShapeType="1"/>
          </p:cNvCxnSpPr>
          <p:nvPr/>
        </p:nvCxnSpPr>
        <p:spPr bwMode="auto">
          <a:xfrm>
            <a:off x="6372225" y="6107113"/>
            <a:ext cx="485775" cy="0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prstDash val="sysDot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Freeform 52"/>
          <p:cNvSpPr/>
          <p:nvPr/>
        </p:nvSpPr>
        <p:spPr>
          <a:xfrm>
            <a:off x="7164388" y="4835525"/>
            <a:ext cx="1169987" cy="31750"/>
          </a:xfrm>
          <a:custGeom>
            <a:avLst/>
            <a:gdLst>
              <a:gd name="connsiteX0" fmla="*/ 0 w 1011382"/>
              <a:gd name="connsiteY0" fmla="*/ 27709 h 27709"/>
              <a:gd name="connsiteX1" fmla="*/ 1011382 w 1011382"/>
              <a:gd name="connsiteY1" fmla="*/ 0 h 2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1382" h="27709">
                <a:moveTo>
                  <a:pt x="0" y="27709"/>
                </a:moveTo>
                <a:lnTo>
                  <a:pt x="1011382" y="0"/>
                </a:lnTo>
              </a:path>
            </a:pathLst>
          </a:cu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54" name="TextBox 3"/>
          <p:cNvSpPr txBox="1">
            <a:spLocks noChangeArrowheads="1"/>
          </p:cNvSpPr>
          <p:nvPr/>
        </p:nvSpPr>
        <p:spPr bwMode="auto">
          <a:xfrm>
            <a:off x="6680200" y="3400425"/>
            <a:ext cx="2235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dirty="0">
                <a:solidFill>
                  <a:srgbClr val="0070C0"/>
                </a:solidFill>
                <a:latin typeface="Arial Narrow" pitchFamily="34" charset="0"/>
              </a:rPr>
              <a:t>AR Research: Direct development impact on a limited nr of households with the target areas -10K by 2016</a:t>
            </a:r>
          </a:p>
        </p:txBody>
      </p:sp>
      <p:sp>
        <p:nvSpPr>
          <p:cNvPr id="55" name="Rectangular Callout 54"/>
          <p:cNvSpPr/>
          <p:nvPr/>
        </p:nvSpPr>
        <p:spPr>
          <a:xfrm>
            <a:off x="4495800" y="1752600"/>
            <a:ext cx="2286000" cy="1563688"/>
          </a:xfrm>
          <a:prstGeom prst="wedgeRectCallout">
            <a:avLst>
              <a:gd name="adj1" fmla="val 25274"/>
              <a:gd name="adj2" fmla="val 88612"/>
            </a:avLst>
          </a:prstGeom>
          <a:solidFill>
            <a:sysClr val="window" lastClr="FFFFFF"/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4495800" y="1676400"/>
            <a:ext cx="22971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 Narrow" pitchFamily="34" charset="0"/>
              </a:rPr>
              <a:t>Hypothetical</a:t>
            </a:r>
            <a:r>
              <a:rPr lang="en-US" sz="1600" b="1" kern="0" dirty="0">
                <a:solidFill>
                  <a:srgbClr val="00B050"/>
                </a:solidFill>
                <a:latin typeface="Arial Narrow" pitchFamily="34" charset="0"/>
              </a:rPr>
              <a:t> -AR Partnerships with Development partners: Will advance the impact of research outputs to many more households </a:t>
            </a:r>
          </a:p>
        </p:txBody>
      </p:sp>
      <p:sp>
        <p:nvSpPr>
          <p:cNvPr id="57" name="TextBox 46"/>
          <p:cNvSpPr txBox="1">
            <a:spLocks noChangeArrowheads="1"/>
          </p:cNvSpPr>
          <p:nvPr/>
        </p:nvSpPr>
        <p:spPr bwMode="auto">
          <a:xfrm>
            <a:off x="4197350" y="5422900"/>
            <a:ext cx="608013" cy="369888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2016</a:t>
            </a:r>
          </a:p>
        </p:txBody>
      </p:sp>
      <p:cxnSp>
        <p:nvCxnSpPr>
          <p:cNvPr id="8216" name="Straight Arrow Connector 57"/>
          <p:cNvCxnSpPr>
            <a:cxnSpLocks noChangeShapeType="1"/>
          </p:cNvCxnSpPr>
          <p:nvPr/>
        </p:nvCxnSpPr>
        <p:spPr bwMode="auto">
          <a:xfrm>
            <a:off x="2439988" y="5422900"/>
            <a:ext cx="6018212" cy="0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7" name="Straight Arrow Connector 58"/>
          <p:cNvCxnSpPr>
            <a:cxnSpLocks noChangeShapeType="1"/>
          </p:cNvCxnSpPr>
          <p:nvPr/>
        </p:nvCxnSpPr>
        <p:spPr bwMode="auto">
          <a:xfrm flipH="1" flipV="1">
            <a:off x="2439988" y="5156200"/>
            <a:ext cx="2070100" cy="0"/>
          </a:xfrm>
          <a:prstGeom prst="straightConnector1">
            <a:avLst/>
          </a:prstGeom>
          <a:noFill/>
          <a:ln w="28575" algn="ctr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" name="TextBox 55"/>
          <p:cNvSpPr txBox="1">
            <a:spLocks noChangeArrowheads="1"/>
          </p:cNvSpPr>
          <p:nvPr/>
        </p:nvSpPr>
        <p:spPr bwMode="auto">
          <a:xfrm>
            <a:off x="1704975" y="4953000"/>
            <a:ext cx="766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10,000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475038" y="5422900"/>
            <a:ext cx="636587" cy="369888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ysClr val="windowText" lastClr="000000"/>
                </a:solidFill>
                <a:latin typeface="Arial Narrow" pitchFamily="34" charset="0"/>
              </a:rPr>
              <a:t>2014</a:t>
            </a:r>
          </a:p>
        </p:txBody>
      </p:sp>
      <p:sp>
        <p:nvSpPr>
          <p:cNvPr id="62" name="Flowchart: Connector 61"/>
          <p:cNvSpPr/>
          <p:nvPr/>
        </p:nvSpPr>
        <p:spPr>
          <a:xfrm>
            <a:off x="3733800" y="5316538"/>
            <a:ext cx="130175" cy="106362"/>
          </a:xfrm>
          <a:prstGeom prst="flowChartConnector">
            <a:avLst/>
          </a:prstGeom>
          <a:solidFill>
            <a:srgbClr val="7030A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63" name="Flowchart: Connector 62"/>
          <p:cNvSpPr/>
          <p:nvPr/>
        </p:nvSpPr>
        <p:spPr>
          <a:xfrm>
            <a:off x="4381500" y="4781550"/>
            <a:ext cx="128588" cy="107950"/>
          </a:xfrm>
          <a:prstGeom prst="flowChartConnector">
            <a:avLst/>
          </a:prstGeom>
          <a:solidFill>
            <a:srgbClr val="7030A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64" name="Flowchart: Connector 63"/>
          <p:cNvSpPr/>
          <p:nvPr/>
        </p:nvSpPr>
        <p:spPr>
          <a:xfrm>
            <a:off x="4833938" y="3446463"/>
            <a:ext cx="130175" cy="106362"/>
          </a:xfrm>
          <a:prstGeom prst="flowChartConnector">
            <a:avLst/>
          </a:prstGeom>
          <a:solidFill>
            <a:srgbClr val="7030A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3694113" y="3541713"/>
            <a:ext cx="1201737" cy="1917700"/>
          </a:xfrm>
          <a:custGeom>
            <a:avLst/>
            <a:gdLst>
              <a:gd name="connsiteX0" fmla="*/ 1415374 w 1415374"/>
              <a:gd name="connsiteY0" fmla="*/ 0 h 2736715"/>
              <a:gd name="connsiteX1" fmla="*/ 899808 w 1415374"/>
              <a:gd name="connsiteY1" fmla="*/ 1819072 h 2736715"/>
              <a:gd name="connsiteX2" fmla="*/ 121596 w 1415374"/>
              <a:gd name="connsiteY2" fmla="*/ 2607013 h 2736715"/>
              <a:gd name="connsiteX3" fmla="*/ 170234 w 1415374"/>
              <a:gd name="connsiteY3" fmla="*/ 2597285 h 2736715"/>
              <a:gd name="connsiteX4" fmla="*/ 150779 w 1415374"/>
              <a:gd name="connsiteY4" fmla="*/ 2607013 h 2736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5374" h="2736715">
                <a:moveTo>
                  <a:pt x="1415374" y="0"/>
                </a:moveTo>
                <a:cubicBezTo>
                  <a:pt x="1265406" y="692285"/>
                  <a:pt x="1115438" y="1384570"/>
                  <a:pt x="899808" y="1819072"/>
                </a:cubicBezTo>
                <a:cubicBezTo>
                  <a:pt x="684178" y="2253574"/>
                  <a:pt x="243192" y="2477311"/>
                  <a:pt x="121596" y="2607013"/>
                </a:cubicBezTo>
                <a:cubicBezTo>
                  <a:pt x="0" y="2736715"/>
                  <a:pt x="165370" y="2597285"/>
                  <a:pt x="170234" y="2597285"/>
                </a:cubicBezTo>
                <a:cubicBezTo>
                  <a:pt x="175098" y="2597285"/>
                  <a:pt x="162938" y="2602149"/>
                  <a:pt x="150779" y="2607013"/>
                </a:cubicBezTo>
              </a:path>
            </a:pathLst>
          </a:custGeom>
          <a:noFill/>
          <a:ln w="28575" cap="flat" cmpd="sng" algn="ctr">
            <a:solidFill>
              <a:srgbClr val="7030A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66" name="Rectangular Callout 65"/>
          <p:cNvSpPr/>
          <p:nvPr/>
        </p:nvSpPr>
        <p:spPr>
          <a:xfrm>
            <a:off x="2667000" y="3392488"/>
            <a:ext cx="1778000" cy="1179512"/>
          </a:xfrm>
          <a:prstGeom prst="wedgeRectCallout">
            <a:avLst>
              <a:gd name="adj1" fmla="val 75467"/>
              <a:gd name="adj2" fmla="val -36993"/>
            </a:avLst>
          </a:prstGeom>
          <a:solidFill>
            <a:sysClr val="window" lastClr="FFFFFF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667000" y="3446463"/>
            <a:ext cx="17526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 Narrow" pitchFamily="34" charset="0"/>
              </a:rPr>
              <a:t>Actual</a:t>
            </a:r>
            <a:r>
              <a:rPr lang="en-US" sz="1600" b="1" kern="0" dirty="0">
                <a:solidFill>
                  <a:srgbClr val="7030A0"/>
                </a:solidFill>
                <a:latin typeface="Arial Narrow" pitchFamily="34" charset="0"/>
              </a:rPr>
              <a:t> AR-NAFAKA partnership reach targets – 100K by 2017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/>
      <p:bldP spid="61" grpId="0" animBg="1"/>
      <p:bldP spid="62" grpId="0" animBg="1"/>
      <p:bldP spid="63" grpId="0" animBg="1"/>
      <p:bldP spid="64" grpId="0" animBg="1"/>
      <p:bldP spid="66" grpId="0" animBg="1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772400" cy="609600"/>
          </a:xfrm>
        </p:spPr>
        <p:txBody>
          <a:bodyPr/>
          <a:lstStyle/>
          <a:p>
            <a:pPr algn="ctr"/>
            <a:r>
              <a:rPr lang="en-US" altLang="en-US" smtClean="0"/>
              <a:t>Objectives for Africa RISING and NAFAKA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648200"/>
          </a:xfrm>
          <a:solidFill>
            <a:srgbClr val="E2F6E8"/>
          </a:solidFill>
        </p:spPr>
        <p:txBody>
          <a:bodyPr rtlCol="0">
            <a:noAutofit/>
          </a:bodyPr>
          <a:lstStyle/>
          <a:p>
            <a:pPr marL="0" indent="0">
              <a:buFontTx/>
              <a:buNone/>
              <a:defRPr/>
            </a:pPr>
            <a:r>
              <a:rPr lang="en-US" sz="1800" b="1" dirty="0" smtClean="0">
                <a:solidFill>
                  <a:srgbClr val="00B050"/>
                </a:solidFill>
              </a:rPr>
              <a:t>Africa RISING</a:t>
            </a:r>
          </a:p>
          <a:p>
            <a:pPr marL="182880" indent="-182880">
              <a:defRPr/>
            </a:pPr>
            <a:r>
              <a:rPr lang="en-US" sz="1800" dirty="0" smtClean="0"/>
              <a:t>Identify and evaluate demand-driven innovation options for SI that:</a:t>
            </a:r>
          </a:p>
          <a:p>
            <a:pPr marL="582930" lvl="1" indent="-182880">
              <a:defRPr/>
            </a:pPr>
            <a:r>
              <a:rPr lang="en-US" sz="1800" dirty="0" smtClean="0"/>
              <a:t>contribute to rural poverty alleviation  through improved agricultural productivity</a:t>
            </a:r>
          </a:p>
          <a:p>
            <a:pPr marL="582930" lvl="1" indent="-182880">
              <a:defRPr/>
            </a:pPr>
            <a:r>
              <a:rPr lang="en-US" sz="1800" dirty="0" smtClean="0"/>
              <a:t>improve nutrition and equity</a:t>
            </a:r>
          </a:p>
          <a:p>
            <a:pPr marL="582930" lvl="1" indent="-182880">
              <a:defRPr/>
            </a:pPr>
            <a:r>
              <a:rPr lang="en-US" sz="1800" dirty="0" smtClean="0"/>
              <a:t>Improve ecosystem stability</a:t>
            </a:r>
          </a:p>
          <a:p>
            <a:pPr marL="582930" lvl="1" indent="-182880">
              <a:defRPr/>
            </a:pPr>
            <a:endParaRPr lang="en-US" sz="1800" dirty="0" smtClean="0"/>
          </a:p>
          <a:p>
            <a:pPr marL="182880" indent="-182880">
              <a:defRPr/>
            </a:pPr>
            <a:r>
              <a:rPr lang="en-US" sz="1800" dirty="0" smtClean="0">
                <a:solidFill>
                  <a:srgbClr val="E10040"/>
                </a:solidFill>
              </a:rPr>
              <a:t>Facilitate  </a:t>
            </a:r>
            <a:r>
              <a:rPr lang="en-US" sz="1800" b="1" dirty="0" smtClean="0">
                <a:solidFill>
                  <a:srgbClr val="E10040"/>
                </a:solidFill>
              </a:rPr>
              <a:t>partner-led dissemination</a:t>
            </a:r>
            <a:r>
              <a:rPr lang="en-US" sz="1800" dirty="0" smtClean="0">
                <a:solidFill>
                  <a:srgbClr val="E10040"/>
                </a:solidFill>
              </a:rPr>
              <a:t> of integrated innovations within and beyond Africa RISING research action sites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648200"/>
          </a:xfrm>
          <a:solidFill>
            <a:srgbClr val="E8E8F8"/>
          </a:solidFill>
        </p:spPr>
        <p:txBody>
          <a:bodyPr rtlCol="0">
            <a:normAutofit fontScale="25000" lnSpcReduction="20000"/>
          </a:bodyPr>
          <a:lstStyle/>
          <a:p>
            <a:pPr marL="0" indent="0">
              <a:buFontTx/>
              <a:buNone/>
              <a:defRPr/>
            </a:pPr>
            <a:r>
              <a:rPr lang="en-US" sz="7200" b="1" dirty="0" smtClean="0">
                <a:solidFill>
                  <a:srgbClr val="7030A0"/>
                </a:solidFill>
              </a:rPr>
              <a:t>NAFAKA</a:t>
            </a:r>
          </a:p>
          <a:p>
            <a:pPr>
              <a:defRPr/>
            </a:pPr>
            <a:r>
              <a:rPr lang="en-US" sz="7200" dirty="0" smtClean="0">
                <a:solidFill>
                  <a:srgbClr val="7030A0"/>
                </a:solidFill>
              </a:rPr>
              <a:t>Improve </a:t>
            </a:r>
            <a:r>
              <a:rPr lang="en-US" sz="7200" dirty="0">
                <a:solidFill>
                  <a:srgbClr val="7030A0"/>
                </a:solidFill>
              </a:rPr>
              <a:t>the competitiveness and productivity of the rice and maize value </a:t>
            </a:r>
            <a:r>
              <a:rPr lang="en-US" sz="7200" dirty="0" smtClean="0">
                <a:solidFill>
                  <a:srgbClr val="7030A0"/>
                </a:solidFill>
              </a:rPr>
              <a:t>chains</a:t>
            </a:r>
          </a:p>
          <a:p>
            <a:pPr>
              <a:defRPr/>
            </a:pPr>
            <a:endParaRPr lang="en-US" sz="7200" dirty="0" smtClean="0">
              <a:solidFill>
                <a:srgbClr val="7030A0"/>
              </a:solidFill>
            </a:endParaRPr>
          </a:p>
          <a:p>
            <a:pPr>
              <a:defRPr/>
            </a:pPr>
            <a:r>
              <a:rPr lang="en-US" sz="7200" dirty="0" smtClean="0">
                <a:solidFill>
                  <a:srgbClr val="7030A0"/>
                </a:solidFill>
              </a:rPr>
              <a:t>Enhance rural household nutrition by promoting women-focused value chain development and improved consumption of a quality diets</a:t>
            </a:r>
          </a:p>
          <a:p>
            <a:pPr>
              <a:defRPr/>
            </a:pPr>
            <a:endParaRPr lang="en-US" sz="7200" dirty="0"/>
          </a:p>
          <a:p>
            <a:pPr>
              <a:defRPr/>
            </a:pPr>
            <a:r>
              <a:rPr lang="en-US" sz="7200" dirty="0" smtClean="0"/>
              <a:t>Facilitate </a:t>
            </a:r>
            <a:r>
              <a:rPr lang="en-US" sz="7200" dirty="0"/>
              <a:t>improved domestic and regional trade in rice and </a:t>
            </a:r>
            <a:r>
              <a:rPr lang="en-US" sz="7200" dirty="0" smtClean="0"/>
              <a:t>maize</a:t>
            </a:r>
          </a:p>
          <a:p>
            <a:pPr>
              <a:defRPr/>
            </a:pPr>
            <a:endParaRPr lang="en-US" sz="7200" dirty="0"/>
          </a:p>
          <a:p>
            <a:pPr>
              <a:defRPr/>
            </a:pPr>
            <a:r>
              <a:rPr lang="en-US" sz="7200" dirty="0" smtClean="0"/>
              <a:t>Expands </a:t>
            </a:r>
            <a:r>
              <a:rPr lang="en-US" sz="7200" dirty="0"/>
              <a:t>the depth and breadth of benefits from the growth of the rice and maize </a:t>
            </a:r>
            <a:r>
              <a:rPr lang="en-US" sz="7200" dirty="0" smtClean="0"/>
              <a:t>subsectors</a:t>
            </a:r>
          </a:p>
          <a:p>
            <a:pPr>
              <a:defRPr/>
            </a:pP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228600" y="1905000"/>
            <a:ext cx="8839200" cy="4953000"/>
          </a:xfrm>
        </p:spPr>
        <p:txBody>
          <a:bodyPr/>
          <a:lstStyle/>
          <a:p>
            <a:r>
              <a:rPr lang="en-US" altLang="en-US" sz="3000" smtClean="0">
                <a:cs typeface="Arial" panose="020B0604020202020204" pitchFamily="34" charset="0"/>
              </a:rPr>
              <a:t>Africa RISING - NAFAKA Partnership: Complementary expertise for delivering and scaling agricultural technologies</a:t>
            </a:r>
            <a:r>
              <a:rPr lang="en-US" altLang="en-US" sz="3200" smtClean="0"/>
              <a:t/>
            </a:r>
            <a:br>
              <a:rPr lang="en-US" altLang="en-US" sz="3200" smtClean="0"/>
            </a:br>
            <a:r>
              <a:rPr lang="en-US" altLang="en-US" sz="3200" smtClean="0"/>
              <a:t/>
            </a:r>
            <a:br>
              <a:rPr lang="en-US" altLang="en-US" sz="3200" smtClean="0"/>
            </a:br>
            <a:r>
              <a:rPr lang="en-US" altLang="en-US" sz="2400" smtClean="0">
                <a:solidFill>
                  <a:srgbClr val="1E4ABD"/>
                </a:solidFill>
                <a:latin typeface="Gill Sans"/>
              </a:rPr>
              <a:t>USAID Chiefs of Party Workshop</a:t>
            </a:r>
            <a:br>
              <a:rPr lang="en-US" altLang="en-US" sz="2400" smtClean="0">
                <a:solidFill>
                  <a:srgbClr val="1E4ABD"/>
                </a:solidFill>
                <a:latin typeface="Gill Sans"/>
              </a:rPr>
            </a:br>
            <a:r>
              <a:rPr lang="en-US" altLang="en-US" sz="2400" smtClean="0">
                <a:solidFill>
                  <a:srgbClr val="1E4ABD"/>
                </a:solidFill>
                <a:latin typeface="Gill Sans"/>
              </a:rPr>
              <a:t>Dar es Salaam</a:t>
            </a:r>
            <a:br>
              <a:rPr lang="en-US" altLang="en-US" sz="2400" smtClean="0">
                <a:solidFill>
                  <a:srgbClr val="1E4ABD"/>
                </a:solidFill>
                <a:latin typeface="Gill Sans"/>
              </a:rPr>
            </a:br>
            <a:r>
              <a:rPr lang="en-US" altLang="en-US" sz="2400" smtClean="0">
                <a:solidFill>
                  <a:srgbClr val="1E4ABD"/>
                </a:solidFill>
                <a:latin typeface="Gill Sans"/>
              </a:rPr>
              <a:t>26 August 2015</a:t>
            </a:r>
            <a:r>
              <a:rPr lang="en-US" altLang="en-US" sz="2400" smtClean="0">
                <a:latin typeface="Gill Sans"/>
              </a:rPr>
              <a:t/>
            </a:r>
            <a:br>
              <a:rPr lang="en-US" altLang="en-US" sz="2400" smtClean="0">
                <a:latin typeface="Gill Sans"/>
              </a:rPr>
            </a:br>
            <a:r>
              <a:rPr lang="en-US" altLang="en-US" sz="2400" smtClean="0">
                <a:latin typeface="Gill Sans"/>
              </a:rPr>
              <a:t/>
            </a:r>
            <a:br>
              <a:rPr lang="en-US" altLang="en-US" sz="2400" smtClean="0">
                <a:latin typeface="Gill Sans"/>
              </a:rPr>
            </a:br>
            <a:r>
              <a:rPr lang="en-US" altLang="en-US" sz="1600" smtClean="0"/>
              <a:t>Mateete Bekunda</a:t>
            </a:r>
            <a:br>
              <a:rPr lang="en-US" altLang="en-US" sz="1600" smtClean="0"/>
            </a:br>
            <a:r>
              <a:rPr lang="en-US" altLang="en-US" sz="1600" smtClean="0"/>
              <a:t>Thomas Carr</a:t>
            </a:r>
            <a:br>
              <a:rPr lang="en-US" altLang="en-US" sz="1600" smtClean="0"/>
            </a:br>
            <a:r>
              <a:rPr lang="en-US" altLang="en-US" sz="1600" smtClean="0"/>
              <a:t>Haroon Sseguya</a:t>
            </a:r>
            <a:br>
              <a:rPr lang="en-US" altLang="en-US" sz="1600" smtClean="0"/>
            </a:br>
            <a:r>
              <a:rPr lang="en-US" altLang="en-US" sz="1600" smtClean="0"/>
              <a:t>Silvanus Mruma</a:t>
            </a:r>
            <a:br>
              <a:rPr lang="en-US" altLang="en-US" sz="1600" smtClean="0"/>
            </a:br>
            <a:r>
              <a:rPr lang="en-US" altLang="en-US" sz="1600" smtClean="0"/>
              <a:t>Irmgard Hoeschle-Zeledon</a:t>
            </a:r>
            <a:r>
              <a:rPr lang="en-US" altLang="en-US" sz="2400" smtClean="0"/>
              <a:t/>
            </a:r>
            <a:br>
              <a:rPr lang="en-US" altLang="en-US" sz="2400" smtClean="0"/>
            </a:br>
            <a:r>
              <a:rPr lang="en-US" altLang="en-US" sz="3200" smtClean="0"/>
              <a:t>              </a:t>
            </a:r>
            <a:br>
              <a:rPr lang="en-US" altLang="en-US" sz="3200" smtClean="0"/>
            </a:br>
            <a:r>
              <a:rPr lang="en-US" altLang="en-US" sz="3200" smtClean="0"/>
              <a:t> </a:t>
            </a:r>
            <a:r>
              <a:rPr lang="en-US" altLang="en-US" sz="3600" smtClean="0"/>
              <a:t/>
            </a:r>
            <a:br>
              <a:rPr lang="en-US" altLang="en-US" sz="3600" smtClean="0"/>
            </a:br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b="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8286</TotalTime>
  <Words>214</Words>
  <Application>Microsoft Office PowerPoint</Application>
  <PresentationFormat>On-screen Show (4:3)</PresentationFormat>
  <Paragraphs>41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MS PGothic</vt:lpstr>
      <vt:lpstr>MS PGothic</vt:lpstr>
      <vt:lpstr>Arial</vt:lpstr>
      <vt:lpstr>Arial Narrow</vt:lpstr>
      <vt:lpstr>Calibri</vt:lpstr>
      <vt:lpstr>Calibri Light</vt:lpstr>
      <vt:lpstr>Gill Sans</vt:lpstr>
      <vt:lpstr>Times</vt:lpstr>
      <vt:lpstr>Blank</vt:lpstr>
      <vt:lpstr>Office Theme</vt:lpstr>
      <vt:lpstr>Why the partnership?</vt:lpstr>
      <vt:lpstr>Objectives for Africa RISING and NAFAKA</vt:lpstr>
      <vt:lpstr>Africa RISING - NAFAKA Partnership: Complementary expertise for delivering and scaling agricultural technologies  USAID Chiefs of Party Workshop Dar es Salaam 26 August 2015  Mateete Bekunda Thomas Carr Haroon Sseguya Silvanus Mruma Irmgard Hoeschle-Zeledon                   </vt:lpstr>
    </vt:vector>
  </TitlesOfParts>
  <Company>JDG Communications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Haroon Sseguya</dc:creator>
  <cp:lastModifiedBy>Ballantyne, Peter (ILRI)</cp:lastModifiedBy>
  <cp:revision>471</cp:revision>
  <cp:lastPrinted>2015-07-01T08:01:14Z</cp:lastPrinted>
  <dcterms:created xsi:type="dcterms:W3CDTF">2004-09-17T20:07:42Z</dcterms:created>
  <dcterms:modified xsi:type="dcterms:W3CDTF">2015-10-01T05:30:29Z</dcterms:modified>
</cp:coreProperties>
</file>